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notesMasterIdLst>
    <p:notesMasterId r:id="rId4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esProps" Target="presProps.xml"/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image" Target="../media/image-21-2.png"/><Relationship Id="rId3" Type="http://schemas.openxmlformats.org/officeDocument/2006/relationships/image" Target="../media/image-2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image" Target="../media/image-2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image" Target="../media/image-23-2.png"/><Relationship Id="rId3" Type="http://schemas.openxmlformats.org/officeDocument/2006/relationships/image" Target="../media/image-2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image" Target="../media/image-2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image" Target="../media/image-25-2.png"/><Relationship Id="rId3" Type="http://schemas.openxmlformats.org/officeDocument/2006/relationships/image" Target="../media/image-2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image" Target="../media/image-26-2.png"/><Relationship Id="rId3" Type="http://schemas.openxmlformats.org/officeDocument/2006/relationships/image" Target="../media/image-2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image" Target="../media/image-27-2.png"/><Relationship Id="rId3" Type="http://schemas.openxmlformats.org/officeDocument/2006/relationships/image" Target="../media/image-2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8-1.png"/><Relationship Id="rId2" Type="http://schemas.openxmlformats.org/officeDocument/2006/relationships/image" Target="../media/image-28-2.png"/><Relationship Id="rId3" Type="http://schemas.openxmlformats.org/officeDocument/2006/relationships/image" Target="../media/image-2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9-1.png"/><Relationship Id="rId2" Type="http://schemas.openxmlformats.org/officeDocument/2006/relationships/image" Target="../media/image-29-2.png"/><Relationship Id="rId3" Type="http://schemas.openxmlformats.org/officeDocument/2006/relationships/image" Target="../media/image-2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0-1.png"/><Relationship Id="rId2" Type="http://schemas.openxmlformats.org/officeDocument/2006/relationships/image" Target="../media/image-30-2.png"/><Relationship Id="rId3" Type="http://schemas.openxmlformats.org/officeDocument/2006/relationships/image" Target="../media/image-3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1-1.png"/><Relationship Id="rId2" Type="http://schemas.openxmlformats.org/officeDocument/2006/relationships/image" Target="../media/image-31-2.png"/><Relationship Id="rId3" Type="http://schemas.openxmlformats.org/officeDocument/2006/relationships/image" Target="../media/image-3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2-1.png"/><Relationship Id="rId2" Type="http://schemas.openxmlformats.org/officeDocument/2006/relationships/image" Target="../media/image-32-2.png"/><Relationship Id="rId3" Type="http://schemas.openxmlformats.org/officeDocument/2006/relationships/image" Target="../media/image-3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3-1.png"/><Relationship Id="rId2" Type="http://schemas.openxmlformats.org/officeDocument/2006/relationships/image" Target="../media/image-33-2.png"/><Relationship Id="rId3" Type="http://schemas.openxmlformats.org/officeDocument/2006/relationships/image" Target="../media/image-3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4-1.png"/><Relationship Id="rId2" Type="http://schemas.openxmlformats.org/officeDocument/2006/relationships/image" Target="../media/image-34-2.png"/><Relationship Id="rId3" Type="http://schemas.openxmlformats.org/officeDocument/2006/relationships/image" Target="../media/image-3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5-1.png"/><Relationship Id="rId2" Type="http://schemas.openxmlformats.org/officeDocument/2006/relationships/image" Target="../media/image-35-2.png"/><Relationship Id="rId3" Type="http://schemas.openxmlformats.org/officeDocument/2006/relationships/image" Target="../media/image-3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6-1.png"/><Relationship Id="rId2" Type="http://schemas.openxmlformats.org/officeDocument/2006/relationships/image" Target="../media/image-36-2.png"/><Relationship Id="rId3" Type="http://schemas.openxmlformats.org/officeDocument/2006/relationships/image" Target="../media/image-3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7-1.png"/><Relationship Id="rId2" Type="http://schemas.openxmlformats.org/officeDocument/2006/relationships/image" Target="../media/image-37-2.png"/><Relationship Id="rId3" Type="http://schemas.openxmlformats.org/officeDocument/2006/relationships/image" Target="../media/image-3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8-1.png"/><Relationship Id="rId2" Type="http://schemas.openxmlformats.org/officeDocument/2006/relationships/image" Target="../media/image-38-2.png"/><Relationship Id="rId3" Type="http://schemas.openxmlformats.org/officeDocument/2006/relationships/image" Target="../media/image-3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9-1.png"/><Relationship Id="rId2" Type="http://schemas.openxmlformats.org/officeDocument/2006/relationships/image" Target="../media/image-39-2.png"/><Relationship Id="rId3" Type="http://schemas.openxmlformats.org/officeDocument/2006/relationships/image" Target="../media/image-3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0-1.png"/><Relationship Id="rId2" Type="http://schemas.openxmlformats.org/officeDocument/2006/relationships/image" Target="../media/image-40-2.png"/><Relationship Id="rId3" Type="http://schemas.openxmlformats.org/officeDocument/2006/relationships/image" Target="../media/image-4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1-1.png"/><Relationship Id="rId2" Type="http://schemas.openxmlformats.org/officeDocument/2006/relationships/image" Target="../media/image-41-2.png"/><Relationship Id="rId3" Type="http://schemas.openxmlformats.org/officeDocument/2006/relationships/image" Target="../media/image-4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D25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VMware Cloud Foundation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C1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Build, Manage and Secure [v9.0]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Guided Tour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Labs | Hands-on Training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5A626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&amp; Operations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Labs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91D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VCF use case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key components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for hands-on work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VCF architecture overview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value proposition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VCF case study documents and discuss real-world implementation scenarios with the group.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Foundation &amp; Environment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91D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Accessing the Lab Environment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the lab environment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connectivity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the interface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navigation skills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familiarity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the student desktop and show how to access different components.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Foundation &amp; Environment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Deploying VMware Cloud Foundation with Quick Installer 7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1188720" cy="32004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601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600200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012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40080" y="192024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VCF deployment process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Quick Installer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management domain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0" y="146304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600200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074920" y="1554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754880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automation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as Code principles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29184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7" name="Shape 13"/>
          <p:cNvSpPr/>
          <p:nvPr/>
        </p:nvSpPr>
        <p:spPr>
          <a:xfrm>
            <a:off x="457200" y="329184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429000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05840" y="338328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7490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 the deployment process and highlight Quick Installer automation capabilities.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20-30 min | Module: Deployment &amp; Licensing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the VCF Environment with the User Interface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VCF UI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vSphere Client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management tasks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UI-driven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Day-2 operations knowledge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demo: Navigate through VCF UI and demonstrate key management tasks and dashboards.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Deployment &amp; Licensing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Verifying the VCF Operation Integration with the Management Domain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operations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monitoring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health checks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best practices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management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Operations integration: metrics, alerts, and how components communicate.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Deployment &amp; Licensing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Deploying the VCF Operations for Logs Appliance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Operations for Logs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log aggregation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for troubleshooting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logging benefits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 efficiency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log aggregation and show how to quickly troubleshoot issues with centralized logs.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Deployment &amp; Licensing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Registering and Activating Licenses for VCF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1188720" cy="32004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601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600200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012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40080" y="192024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licensing model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licenses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activation process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0" y="146304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600200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074920" y="1554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754880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management strategy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awareness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29184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7" name="Shape 13"/>
          <p:cNvSpPr/>
          <p:nvPr/>
        </p:nvSpPr>
        <p:spPr>
          <a:xfrm>
            <a:off x="457200" y="329184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429000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05840" y="338328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7490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licensing dashboard and discuss different license types and use cases.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20-30 min | Module: Deployment &amp; Licensing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CC0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8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VCF Single Sign-On for the Management Domain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SSO for management domain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identity sources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authentication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authentication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best practices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Demo: SSO login flow and show how different authentication methods work.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Security &amp; Identity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CC0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Assigning Permissions to VCF SSO Users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RBAC principles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permissions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access control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privilege principle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governance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RBAC in action: show different user permissions and access levels.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Security &amp; Identity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Overview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828800" cy="109728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31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560320" y="1097280"/>
            <a:ext cx="1828800" cy="109728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8" name="Text 6"/>
          <p:cNvSpPr/>
          <p:nvPr/>
        </p:nvSpPr>
        <p:spPr>
          <a:xfrm>
            <a:off x="256032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256032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663440" y="1097280"/>
            <a:ext cx="1828800" cy="109728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11" name="Text 9"/>
          <p:cNvSpPr/>
          <p:nvPr/>
        </p:nvSpPr>
        <p:spPr>
          <a:xfrm>
            <a:off x="466344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466344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766560" y="1097280"/>
            <a:ext cx="1828800" cy="109728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676656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Structure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457200" y="3017520"/>
            <a:ext cx="73152" cy="2286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01752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&amp; Environment (2 labs)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3291840"/>
            <a:ext cx="73152" cy="2286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29184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&amp; Licensing (5 labs)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3566160"/>
            <a:ext cx="73152" cy="2286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5661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&amp; Identity (4 labs)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3840480"/>
            <a:ext cx="73152" cy="2286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84048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Workload Domain Management (9 labs)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57200" y="4114800"/>
            <a:ext cx="73152" cy="2286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411480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&amp; NSX (3 labs)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57200" y="4389120"/>
            <a:ext cx="73152" cy="2286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" y="438912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 &amp; vSAN (4 labs)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457200" y="4663440"/>
            <a:ext cx="73152" cy="2286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466344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&amp; Operations (4 labs)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CC0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Adding Open LDAP as an Identity Source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LDAP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external identity source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Synchronize users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directory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identity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LDAP integration setup and verify user synchronization with live examples.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Security &amp; Identity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CC0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Passwords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password policies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security best practices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credential rotation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 security policies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password policy enforcement and show security best practices.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Security &amp; Identity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Commissioning Hosts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ESXi hosts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hosts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with VCF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lifecycle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provisioning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through: Host commissioning process from start to finish, including health checks.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Workload Domain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workload domain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resource pools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networking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Workload isolation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Multi-tenancy concepts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demo: Create a workload domain and show resource allocation and networking.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Workload Domain with the Supervisor Cluster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1188720" cy="32004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601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600200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012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40080" y="192024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supervisor cluster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Kubernetes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container workloads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0" y="146304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600200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074920" y="1554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754880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app platforms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Cloud-native readiness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29184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7" name="Shape 13"/>
          <p:cNvSpPr/>
          <p:nvPr/>
        </p:nvSpPr>
        <p:spPr>
          <a:xfrm>
            <a:off x="457200" y="329184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429000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05840" y="338328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7490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Kubernetes integration and show modern application deployment capabilities.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20-30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Verifying the Workload Domain Components Integration with VCF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workload domain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component health checks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operations integration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verification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workload domain health and show monitoring dashboards.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VCF Single Sign-On for Workload Domain vCenter and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SSO for workload domain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multi-domain authentication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unified identity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SSO architecture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Seamless user experience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Demo: Multi-domain SSO and show seamless authentication across domains.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Assigning Permissions to VCF SSO Users in the Workload Domain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workload domain permissions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delegated administration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role-based access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Delegated admin model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efficiency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delegated administration with different user roles and permissions.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18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vCenter Group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vCenter groups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centralized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 multi-domain visibility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governance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Multi-domain visibility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vCenter groups and centralized management across multiple domains.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Assigning a License to the Workload Domain vCenter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licenses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workload domain licensing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compliance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optimization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management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license assignment and compliance tracking dashboards.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 This Guided Tour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325880"/>
            <a:ext cx="182880" cy="1828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1887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Introduction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097280" y="15087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lab has an overview slide with objectives and expected outcomes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21488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240280"/>
            <a:ext cx="182880" cy="1828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21031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097280" y="24231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the most important learning points per lab session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548640" y="30632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54680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97280" y="30175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Moments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1097280" y="33375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Marked sections where you can demonstrate the environment live</a:t>
            </a:r>
            <a:endParaRPr lang="en-US" sz="1400" dirty="0"/>
          </a:p>
        </p:txBody>
      </p:sp>
      <p:sp>
        <p:nvSpPr>
          <p:cNvPr id="16" name="Shape 11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069080"/>
            <a:ext cx="182880" cy="1828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97280" y="39319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Points</a:t>
            </a:r>
            <a:endParaRPr lang="en-US" sz="1800" dirty="0"/>
          </a:p>
        </p:txBody>
      </p:sp>
      <p:sp>
        <p:nvSpPr>
          <p:cNvPr id="19" name="Text 13"/>
          <p:cNvSpPr/>
          <p:nvPr/>
        </p:nvSpPr>
        <p:spPr>
          <a:xfrm>
            <a:off x="1097280" y="42519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and topics to discuss with students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Adding an ESX Host to the Workload Domain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ESXi host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capacity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resources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scaling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planning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through: Host addition process and show cluster expansion.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Workload Domain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Virtual Private Cloud (Distributed)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distributed VPC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NSX-T networking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micro-segmentation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Software-defined networking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segmentation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Demo: VPC networking setup and show micro-segmentation in action.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Networking &amp; NSX</a:t>
            </a:r>
            <a:endParaRPr lang="en-US" sz="11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Deploying an NSX Edge Cluster in a Workload Domain Using the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edge cluster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load balancing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North-South traffic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 services deployment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 management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edge cluster deployment and load balancing configuration.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Networking &amp; NSX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Centralized Virtual Private Cloud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centralized VPC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shared services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network topology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design patterns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infrastructure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centralized VPC architecture and network topology visualization.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Networking &amp; NSX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Reviewing the Workload Domain vSAN Cluster Details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vSAN cluster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storage architecture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performance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Hyper-converged storage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tuning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Demo: vSAN cluster details and storage performance metrics.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Storage &amp; vSAN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Analyzing the Placement of VM Objects and Components in the vSAN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VM placement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vSAN components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 datastore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distribution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domain awareness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VM placement and show vSAN component distribution visualization.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Storage &amp; vSAN</a:t>
            </a:r>
            <a:endParaRPr lang="en-US" sz="11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vSAN Tests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vSAN health tests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performance testing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troubleshooting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monitoring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validation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live vSAN tests and interpret the results with the group.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Storage &amp; vSAN</a:t>
            </a:r>
            <a:endParaRPr lang="en-US" sz="11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and Applying a vSAN Storage Policy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storage policies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SPBM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storage QoS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Policy-based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 SLAs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storage policy creation and assignment to VMs.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Storage &amp; vSAN</a:t>
            </a:r>
            <a:endParaRPr lang="en-US" sz="11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28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Certificates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certificates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PKI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security hardening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lifecycle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Cryptographic security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certificate management workflow and security hardening.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Security &amp; Operations</a:t>
            </a:r>
            <a:endParaRPr lang="en-US" sz="11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Backup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backup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disaster recovery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business continuity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protection strategy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procedures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Demo: Backup configuration and show restore procedures.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Security &amp; Operations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91D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&amp; Environment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Labs</a:t>
            </a:r>
            <a:endParaRPr lang="en-US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APIs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1188720" cy="32004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601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600200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012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40080" y="192024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VCF APIs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automation basics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API workflows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0" y="146304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600200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074920" y="1554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754880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automation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API-driven operations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29184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7" name="Shape 13"/>
          <p:cNvSpPr/>
          <p:nvPr/>
        </p:nvSpPr>
        <p:spPr>
          <a:xfrm>
            <a:off x="457200" y="329184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429000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05840" y="338328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7490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API calls in action with live examples and automation workflows.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30-45 min | Module: Security &amp; Operations</a:t>
            </a:r>
            <a:endParaRPr lang="en-US" sz="11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SoS Commands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914400"/>
            <a:ext cx="1188720" cy="32004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9601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600200"/>
            <a:ext cx="228600" cy="2286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012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40080" y="192024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SoS commands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CLI troubleshooting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diagnostics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0" y="146304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600200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074920" y="15544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754880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troubleshooting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proficiency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29184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7" name="Shape 13"/>
          <p:cNvSpPr/>
          <p:nvPr/>
        </p:nvSpPr>
        <p:spPr>
          <a:xfrm>
            <a:off x="457200" y="329184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429000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05840" y="338328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685800" y="374904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SoS commands for advanced troubleshooting scenarios.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30-45 min | Module: Security &amp; Operations</a:t>
            </a:r>
            <a:endParaRPr lang="en-US" sz="11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1D25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Started!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31 Hands-on Labs</a:t>
            </a:r>
            <a:endParaRPr lang="en-US" sz="20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Practical VMware Cloud Foundation experience</a:t>
            </a:r>
            <a:endParaRPr lang="en-US" sz="20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From deployment to security &amp; operations</a:t>
            </a:r>
            <a:endParaRPr lang="en-US" sz="20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Real-world scenarios and best practices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00C1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luck with the course! 🚀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C1D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&amp; Licensing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Labs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6CC0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&amp; Identity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Labs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B8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Workload Domain Management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Labs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9B26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&amp; NSX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Labs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91E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 &amp; vSAN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Labs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VMware Cloud Foundation v9.0 - Lab Guided Tour</dc:title>
  <dc:subject>PptxGenJS Presentation</dc:subject>
  <dc:creator>VMware Education Services</dc:creator>
  <cp:lastModifiedBy>VMware Education Services</cp:lastModifiedBy>
  <cp:revision>1</cp:revision>
  <dcterms:created xsi:type="dcterms:W3CDTF">2026-02-01T12:33:31Z</dcterms:created>
  <dcterms:modified xsi:type="dcterms:W3CDTF">2026-02-01T12:33:31Z</dcterms:modified>
</cp:coreProperties>
</file>