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slideMasters/slideMaster25.xml" ContentType="application/vnd.openxmlformats-officedocument.presentationml.slideMaster+xml"/>
  <Override PartName="/ppt/slides/slide25.xml" ContentType="application/vnd.openxmlformats-officedocument.presentationml.slide+xml"/>
  <Override PartName="/ppt/slideMasters/slideMaster26.xml" ContentType="application/vnd.openxmlformats-officedocument.presentationml.slideMaster+xml"/>
  <Override PartName="/ppt/slides/slide26.xml" ContentType="application/vnd.openxmlformats-officedocument.presentationml.slide+xml"/>
  <Override PartName="/ppt/slideMasters/slideMaster27.xml" ContentType="application/vnd.openxmlformats-officedocument.presentationml.slideMaster+xml"/>
  <Override PartName="/ppt/slides/slide27.xml" ContentType="application/vnd.openxmlformats-officedocument.presentationml.slide+xml"/>
  <Override PartName="/ppt/slideMasters/slideMaster28.xml" ContentType="application/vnd.openxmlformats-officedocument.presentationml.slideMaster+xml"/>
  <Override PartName="/ppt/slides/slide28.xml" ContentType="application/vnd.openxmlformats-officedocument.presentationml.slide+xml"/>
  <Override PartName="/ppt/slideMasters/slideMaster29.xml" ContentType="application/vnd.openxmlformats-officedocument.presentationml.slideMaster+xml"/>
  <Override PartName="/ppt/slides/slide29.xml" ContentType="application/vnd.openxmlformats-officedocument.presentationml.slide+xml"/>
  <Override PartName="/ppt/slideMasters/slideMaster30.xml" ContentType="application/vnd.openxmlformats-officedocument.presentationml.slideMaster+xml"/>
  <Override PartName="/ppt/slides/slide30.xml" ContentType="application/vnd.openxmlformats-officedocument.presentationml.slide+xml"/>
  <Override PartName="/ppt/slideMasters/slideMaster31.xml" ContentType="application/vnd.openxmlformats-officedocument.presentationml.slideMaster+xml"/>
  <Override PartName="/ppt/slides/slide31.xml" ContentType="application/vnd.openxmlformats-officedocument.presentationml.slide+xml"/>
  <Override PartName="/ppt/slideMasters/slideMaster32.xml" ContentType="application/vnd.openxmlformats-officedocument.presentationml.slideMaster+xml"/>
  <Override PartName="/ppt/slides/slide32.xml" ContentType="application/vnd.openxmlformats-officedocument.presentationml.slide+xml"/>
  <Override PartName="/ppt/slideMasters/slideMaster33.xml" ContentType="application/vnd.openxmlformats-officedocument.presentationml.slideMaster+xml"/>
  <Override PartName="/ppt/slides/slide33.xml" ContentType="application/vnd.openxmlformats-officedocument.presentationml.slide+xml"/>
  <Override PartName="/ppt/slideMasters/slideMaster34.xml" ContentType="application/vnd.openxmlformats-officedocument.presentationml.slideMaster+xml"/>
  <Override PartName="/ppt/slides/slide34.xml" ContentType="application/vnd.openxmlformats-officedocument.presentationml.slide+xml"/>
  <Override PartName="/ppt/slideMasters/slideMaster35.xml" ContentType="application/vnd.openxmlformats-officedocument.presentationml.slideMaster+xml"/>
  <Override PartName="/ppt/slides/slide35.xml" ContentType="application/vnd.openxmlformats-officedocument.presentationml.slide+xml"/>
  <Override PartName="/ppt/slideMasters/slideMaster36.xml" ContentType="application/vnd.openxmlformats-officedocument.presentationml.slideMaster+xml"/>
  <Override PartName="/ppt/slides/slide36.xml" ContentType="application/vnd.openxmlformats-officedocument.presentationml.slide+xml"/>
  <Override PartName="/ppt/slideMasters/slideMaster37.xml" ContentType="application/vnd.openxmlformats-officedocument.presentationml.slideMaster+xml"/>
  <Override PartName="/ppt/slides/slide37.xml" ContentType="application/vnd.openxmlformats-officedocument.presentationml.slide+xml"/>
  <Override PartName="/ppt/slideMasters/slideMaster38.xml" ContentType="application/vnd.openxmlformats-officedocument.presentationml.slideMaster+xml"/>
  <Override PartName="/ppt/slides/slide38.xml" ContentType="application/vnd.openxmlformats-officedocument.presentationml.slide+xml"/>
  <Override PartName="/ppt/slideMasters/slideMaster39.xml" ContentType="application/vnd.openxmlformats-officedocument.presentationml.slideMaster+xml"/>
  <Override PartName="/ppt/slides/slide39.xml" ContentType="application/vnd.openxmlformats-officedocument.presentationml.slide+xml"/>
  <Override PartName="/ppt/slideMasters/slideMaster40.xml" ContentType="application/vnd.openxmlformats-officedocument.presentationml.slideMaster+xml"/>
  <Override PartName="/ppt/slides/slide40.xml" ContentType="application/vnd.openxmlformats-officedocument.presentationml.slide+xml"/>
  <Override PartName="/ppt/slideMasters/slideMaster41.xml" ContentType="application/vnd.openxmlformats-officedocument.presentationml.slideMaster+xml"/>
  <Override PartName="/ppt/slides/slide41.xml" ContentType="application/vnd.openxmlformats-officedocument.presentationml.slide+xml"/>
  <Override PartName="/ppt/slideMasters/slideMaster42.xml" ContentType="application/vnd.openxmlformats-officedocument.presentationml.slideMaster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notesMasterIdLst>
    <p:notesMasterId r:id="rId4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esProps" Target="presProps.xml"/><Relationship Id="rId46" Type="http://schemas.openxmlformats.org/officeDocument/2006/relationships/viewProps" Target="viewProps.xml"/><Relationship Id="rId47" Type="http://schemas.openxmlformats.org/officeDocument/2006/relationships/theme" Target="theme/theme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2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5.xml"/>
		</Relationships>
</file>

<file path=ppt/notesSlides/_rels/notesSlide2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6.xml"/>
		</Relationships>
</file>

<file path=ppt/notesSlides/_rels/notesSlide2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7.xml"/>
		</Relationships>
</file>

<file path=ppt/notesSlides/_rels/notesSlide2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8.xml"/>
		</Relationships>
</file>

<file path=ppt/notesSlides/_rels/notesSlide2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9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3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0.xml"/>
		</Relationships>
</file>

<file path=ppt/notesSlides/_rels/notesSlide3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1.xml"/>
		</Relationships>
</file>

<file path=ppt/notesSlides/_rels/notesSlide3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2.xml"/>
		</Relationships>
</file>

<file path=ppt/notesSlides/_rels/notesSlide3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3.xml"/>
		</Relationships>
</file>

<file path=ppt/notesSlides/_rels/notesSlide3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4.xml"/>
		</Relationships>
</file>

<file path=ppt/notesSlides/_rels/notesSlide3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5.xml"/>
		</Relationships>
</file>

<file path=ppt/notesSlides/_rels/notesSlide3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6.xml"/>
		</Relationships>
</file>

<file path=ppt/notesSlides/_rels/notesSlide3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7.xml"/>
		</Relationships>
</file>

<file path=ppt/notesSlides/_rels/notesSlide3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8.xml"/>
		</Relationships>
</file>

<file path=ppt/notesSlides/_rels/notesSlide3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9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4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0.xml"/>
		</Relationships>
</file>

<file path=ppt/notesSlides/_rels/notesSlide4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1.xml"/>
		</Relationships>
</file>

<file path=ppt/notesSlides/_rels/notesSlide4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2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image" Target="../media/image-21-2.png"/><Relationship Id="rId3" Type="http://schemas.openxmlformats.org/officeDocument/2006/relationships/image" Target="../media/image-2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image" Target="../media/image-22-2.png"/><Relationship Id="rId3" Type="http://schemas.openxmlformats.org/officeDocument/2006/relationships/image" Target="../media/image-2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image" Target="../media/image-23-2.png"/><Relationship Id="rId3" Type="http://schemas.openxmlformats.org/officeDocument/2006/relationships/image" Target="../media/image-2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image" Target="../media/image-24-2.png"/><Relationship Id="rId3" Type="http://schemas.openxmlformats.org/officeDocument/2006/relationships/image" Target="../media/image-2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5-1.png"/><Relationship Id="rId2" Type="http://schemas.openxmlformats.org/officeDocument/2006/relationships/image" Target="../media/image-25-2.png"/><Relationship Id="rId3" Type="http://schemas.openxmlformats.org/officeDocument/2006/relationships/image" Target="../media/image-2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6-1.png"/><Relationship Id="rId2" Type="http://schemas.openxmlformats.org/officeDocument/2006/relationships/image" Target="../media/image-26-2.png"/><Relationship Id="rId3" Type="http://schemas.openxmlformats.org/officeDocument/2006/relationships/image" Target="../media/image-2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7-1.png"/><Relationship Id="rId2" Type="http://schemas.openxmlformats.org/officeDocument/2006/relationships/image" Target="../media/image-27-2.png"/><Relationship Id="rId3" Type="http://schemas.openxmlformats.org/officeDocument/2006/relationships/image" Target="../media/image-2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8-1.png"/><Relationship Id="rId2" Type="http://schemas.openxmlformats.org/officeDocument/2006/relationships/image" Target="../media/image-28-2.png"/><Relationship Id="rId3" Type="http://schemas.openxmlformats.org/officeDocument/2006/relationships/image" Target="../media/image-2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9-1.png"/><Relationship Id="rId2" Type="http://schemas.openxmlformats.org/officeDocument/2006/relationships/image" Target="../media/image-29-2.png"/><Relationship Id="rId3" Type="http://schemas.openxmlformats.org/officeDocument/2006/relationships/image" Target="../media/image-2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0-1.png"/><Relationship Id="rId2" Type="http://schemas.openxmlformats.org/officeDocument/2006/relationships/image" Target="../media/image-30-2.png"/><Relationship Id="rId3" Type="http://schemas.openxmlformats.org/officeDocument/2006/relationships/image" Target="../media/image-3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1-1.png"/><Relationship Id="rId2" Type="http://schemas.openxmlformats.org/officeDocument/2006/relationships/image" Target="../media/image-31-2.png"/><Relationship Id="rId3" Type="http://schemas.openxmlformats.org/officeDocument/2006/relationships/image" Target="../media/image-3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2-1.png"/><Relationship Id="rId2" Type="http://schemas.openxmlformats.org/officeDocument/2006/relationships/image" Target="../media/image-32-2.png"/><Relationship Id="rId3" Type="http://schemas.openxmlformats.org/officeDocument/2006/relationships/image" Target="../media/image-3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3-1.png"/><Relationship Id="rId2" Type="http://schemas.openxmlformats.org/officeDocument/2006/relationships/image" Target="../media/image-33-2.png"/><Relationship Id="rId3" Type="http://schemas.openxmlformats.org/officeDocument/2006/relationships/image" Target="../media/image-3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4-1.png"/><Relationship Id="rId2" Type="http://schemas.openxmlformats.org/officeDocument/2006/relationships/image" Target="../media/image-34-2.png"/><Relationship Id="rId3" Type="http://schemas.openxmlformats.org/officeDocument/2006/relationships/image" Target="../media/image-3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5-1.png"/><Relationship Id="rId2" Type="http://schemas.openxmlformats.org/officeDocument/2006/relationships/image" Target="../media/image-35-2.png"/><Relationship Id="rId3" Type="http://schemas.openxmlformats.org/officeDocument/2006/relationships/image" Target="../media/image-3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6-1.png"/><Relationship Id="rId2" Type="http://schemas.openxmlformats.org/officeDocument/2006/relationships/image" Target="../media/image-36-2.png"/><Relationship Id="rId3" Type="http://schemas.openxmlformats.org/officeDocument/2006/relationships/image" Target="../media/image-3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7-1.png"/><Relationship Id="rId2" Type="http://schemas.openxmlformats.org/officeDocument/2006/relationships/image" Target="../media/image-37-2.png"/><Relationship Id="rId3" Type="http://schemas.openxmlformats.org/officeDocument/2006/relationships/image" Target="../media/image-3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8-1.png"/><Relationship Id="rId2" Type="http://schemas.openxmlformats.org/officeDocument/2006/relationships/image" Target="../media/image-38-2.png"/><Relationship Id="rId3" Type="http://schemas.openxmlformats.org/officeDocument/2006/relationships/image" Target="../media/image-3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9-1.png"/><Relationship Id="rId2" Type="http://schemas.openxmlformats.org/officeDocument/2006/relationships/image" Target="../media/image-39-2.png"/><Relationship Id="rId3" Type="http://schemas.openxmlformats.org/officeDocument/2006/relationships/image" Target="../media/image-3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0-1.png"/><Relationship Id="rId2" Type="http://schemas.openxmlformats.org/officeDocument/2006/relationships/image" Target="../media/image-40-2.png"/><Relationship Id="rId3" Type="http://schemas.openxmlformats.org/officeDocument/2006/relationships/image" Target="../media/image-4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1-1.png"/><Relationship Id="rId2" Type="http://schemas.openxmlformats.org/officeDocument/2006/relationships/image" Target="../media/image-41-2.png"/><Relationship Id="rId3" Type="http://schemas.openxmlformats.org/officeDocument/2006/relationships/image" Target="../media/image-4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D25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1887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VMware Cloud Foundation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00C1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and Operate [v9.0]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57200" y="26517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Guided Tour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 Labs | Automation &amp; Operations Focus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5A626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&amp; Service Management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Labs</a:t>
            </a:r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1D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Study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VCF automation use cases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automation components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hands-on automation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VCF automation architecture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value proposition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VCF automation use cases and discuss real-world automation scenarios.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Foundation &amp; Setup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1D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Exploring VMware Cloud Foundation Automation Portals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VCF Automation portals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automation interfaces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portal capabilities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Portal navigation skills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tool familiarity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through VCF Automation portals and demonstrate key features.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Foundation &amp; Setup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91D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Discovering VMware Cloud Foundation Entities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Discover VCF entities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entity relationships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infrastructure discovery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Entity discovery techniques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mapping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entity discovery and show infrastructure relationships.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Foundation &amp; Setup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an Identity Provider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identity providers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external identity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SSO authentication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integration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 best practices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identity provider integration and SSO authentication flow.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Identity &amp; Access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6CC04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Custom Role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roles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role permissions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RBAC for automation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role design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 management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custom role creation and permission assignment.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Identity &amp; Access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Region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VCF regions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multi-region setup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region architecture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Multi-region architecture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configuration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region configuration and multi-region architecture.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Infrastructure Configuration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 Up the PCO Organization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PCO organization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organizational structure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multi-tenancy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Organizational structure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Multi-tenant design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PCO organization setup and multi-tenant configuration.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Infrastructure Configuration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Provider Networking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provider networking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network infrastructure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network automation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Provider network setup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automation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provider networking configuration and network automation.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Infrastructure Configuration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VPC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Virtual Private Clouds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VPC networking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network isolation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design patterns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isolation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VPC creation and network isolation capabilities.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Infrastructure Configuration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Overview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828800" cy="109728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31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2560320" y="1097280"/>
            <a:ext cx="1828800" cy="109728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8" name="Text 6"/>
          <p:cNvSpPr/>
          <p:nvPr/>
        </p:nvSpPr>
        <p:spPr>
          <a:xfrm>
            <a:off x="256032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</a:t>
            </a:r>
            <a:endParaRPr lang="en-US" sz="4800" dirty="0"/>
          </a:p>
        </p:txBody>
      </p:sp>
      <p:sp>
        <p:nvSpPr>
          <p:cNvPr id="9" name="Text 7"/>
          <p:cNvSpPr/>
          <p:nvPr/>
        </p:nvSpPr>
        <p:spPr>
          <a:xfrm>
            <a:off x="256032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Modules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663440" y="1097280"/>
            <a:ext cx="1828800" cy="109728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11" name="Text 9"/>
          <p:cNvSpPr/>
          <p:nvPr/>
        </p:nvSpPr>
        <p:spPr>
          <a:xfrm>
            <a:off x="466344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</a:t>
            </a:r>
            <a:endParaRPr lang="en-US" sz="4800" dirty="0"/>
          </a:p>
        </p:txBody>
      </p:sp>
      <p:sp>
        <p:nvSpPr>
          <p:cNvPr id="12" name="Text 10"/>
          <p:cNvSpPr/>
          <p:nvPr/>
        </p:nvSpPr>
        <p:spPr>
          <a:xfrm>
            <a:off x="466344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766560" y="1097280"/>
            <a:ext cx="1828800" cy="109728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14" name="Text 12"/>
          <p:cNvSpPr/>
          <p:nvPr/>
        </p:nvSpPr>
        <p:spPr>
          <a:xfrm>
            <a:off x="6766560" y="128016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11</a:t>
            </a:r>
            <a:endParaRPr lang="en-US" sz="4800" dirty="0"/>
          </a:p>
        </p:txBody>
      </p:sp>
      <p:sp>
        <p:nvSpPr>
          <p:cNvPr id="15" name="Text 13"/>
          <p:cNvSpPr/>
          <p:nvPr/>
        </p:nvSpPr>
        <p:spPr>
          <a:xfrm>
            <a:off x="6766560" y="1783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57200" y="25603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Structure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457200" y="3017520"/>
            <a:ext cx="73152" cy="228600"/>
          </a:xfrm>
          <a:prstGeom prst="rect">
            <a:avLst/>
          </a:prstGeom>
          <a:solidFill>
            <a:srgbClr val="0091DA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301752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&amp; Setup (3 labs)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457200" y="3291840"/>
            <a:ext cx="73152" cy="2286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20" name="Text 18"/>
          <p:cNvSpPr/>
          <p:nvPr/>
        </p:nvSpPr>
        <p:spPr>
          <a:xfrm>
            <a:off x="640080" y="32918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&amp; Access Management (2 labs)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57200" y="3566160"/>
            <a:ext cx="73152" cy="2286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22" name="Text 20"/>
          <p:cNvSpPr/>
          <p:nvPr/>
        </p:nvSpPr>
        <p:spPr>
          <a:xfrm>
            <a:off x="640080" y="356616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Configuration (5 labs)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57200" y="3840480"/>
            <a:ext cx="73152" cy="2286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84048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&amp; Orchestration (9 labs)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457200" y="4114800"/>
            <a:ext cx="73152" cy="2286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" y="411480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Monitoring (4 labs)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57200" y="4389120"/>
            <a:ext cx="73152" cy="2286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28" name="Text 26"/>
          <p:cNvSpPr/>
          <p:nvPr/>
        </p:nvSpPr>
        <p:spPr>
          <a:xfrm>
            <a:off x="640080" y="438912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Alerting &amp; Policies (3 labs)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457200" y="4663440"/>
            <a:ext cx="73152" cy="2286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4663440"/>
            <a:ext cx="80467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&amp; Service Management (5 labs)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00C1D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C1D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Provider Content Library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provider content libraries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automation templates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automation content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library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organization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content library creation and template management.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Infrastructure Configuration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Project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automation projects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automation resources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project governance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organization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Resource governance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project creation and resource organization.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Users and Roles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users and roles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 project permissions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access control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control strategies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user management and role assignment workflows.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VCF Automation Policies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VCF automation policies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policy-based automation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 compliance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Policy-based automation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Compliance enforcement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automation policy configuration and enforcement.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Local Content Library as an Organization Administrator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local content libraries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organizational content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content sharing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distribution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enablement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local content library creation as org administrator.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and Deploying a Blueprint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cloud templates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from blueprints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infrastructure provisioning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Blueprint design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as Code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blueprint creation and automated deployment.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Managing Catalogs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automation catalogs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service offerings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self-service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Catalog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standardization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catalog management and service organization.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an Orchestrator Workflow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Orchestrator workflows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complex tasks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automation tools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automation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 task orchestration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Orchestrator workflows and complex automation.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19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a VM Using the Catalog Option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VMs from catalog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self-service portal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standardized deployments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Self-service deployment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empowerment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self-service VM deployment from catalog.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9B26B6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9B26B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Deploying a VM Using the IaaS Console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VMs via IaaS console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infrastructure console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VM lifecycle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IaaS console usage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infrastructure management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VM deployment using IaaS console.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Automation &amp; Orchestration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This Guided Tour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2344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325880"/>
            <a:ext cx="182880" cy="1828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97280" y="11887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Introduction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097280" y="15087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lab has objectives and expected outcomes for automation &amp; operations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21488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2240280"/>
            <a:ext cx="182880" cy="1828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21031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097280" y="24231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automation techniques and operational best practices</a:t>
            </a:r>
            <a:endParaRPr lang="en-US" sz="1400" dirty="0"/>
          </a:p>
        </p:txBody>
      </p:sp>
      <p:sp>
        <p:nvSpPr>
          <p:cNvPr id="12" name="Shape 8"/>
          <p:cNvSpPr/>
          <p:nvPr/>
        </p:nvSpPr>
        <p:spPr>
          <a:xfrm>
            <a:off x="548640" y="30632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54680"/>
            <a:ext cx="182880" cy="1828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97280" y="30175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Moments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1097280" y="33375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VCF Automation and Operations capabilities live</a:t>
            </a:r>
            <a:endParaRPr lang="en-US" sz="1400" dirty="0"/>
          </a:p>
        </p:txBody>
      </p:sp>
      <p:sp>
        <p:nvSpPr>
          <p:cNvPr id="16" name="Shape 11"/>
          <p:cNvSpPr/>
          <p:nvPr/>
        </p:nvSpPr>
        <p:spPr>
          <a:xfrm>
            <a:off x="548640" y="3977640"/>
            <a:ext cx="365760" cy="365760"/>
          </a:xfrm>
          <a:prstGeom prst="ellipse">
            <a:avLst/>
          </a:prstGeom>
          <a:solidFill>
            <a:srgbClr val="F5F5F5"/>
          </a:solidFill>
          <a:ln/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4069080"/>
            <a:ext cx="182880" cy="18288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97280" y="3931920"/>
            <a:ext cx="7498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Points</a:t>
            </a:r>
            <a:endParaRPr lang="en-US" sz="1800" dirty="0"/>
          </a:p>
        </p:txBody>
      </p:sp>
      <p:sp>
        <p:nvSpPr>
          <p:cNvPr id="19" name="Text 13"/>
          <p:cNvSpPr/>
          <p:nvPr/>
        </p:nvSpPr>
        <p:spPr>
          <a:xfrm>
            <a:off x="1097280" y="4251960"/>
            <a:ext cx="7498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real-world automation and monitoring scenarios</a:t>
            </a:r>
            <a:endParaRPr lang="en-US" sz="1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Navigating the VCF Operations UI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VCF Operations UI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monitoring capabilities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 operations dashboard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dashboard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fundamentals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Navigate VCF Operations UI and explore monitoring features.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Operations &amp; Monitoring</a:t>
            </a:r>
            <a:endParaRPr lang="en-US" sz="11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a Custom View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views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 monitoring displays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Organize operational data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view creation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Personalized monitoring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custom view creation and monitoring customization.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Operations &amp; Monitoring</a:t>
            </a:r>
            <a:endParaRPr lang="en-US" sz="11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23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Custom Report Templates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reports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operational insights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report delivery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generation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Operational insights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custom report creation and scheduling.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Operations &amp; Monitoring</a:t>
            </a:r>
            <a:endParaRPr lang="en-US" sz="11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FFB81C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B81C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24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Dashboards and Configuring Widgets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operational dashboards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monitoring widgets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Visualize KPIs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design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visualization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dashboard creation and widget configuration.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Operations &amp; Monitoring</a:t>
            </a:r>
            <a:endParaRPr lang="en-US" sz="11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25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Custom Policies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policies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operational rules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 remediation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creation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remediation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custom policy creation and automated remediation.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Custom Alerting &amp; Policies</a:t>
            </a:r>
            <a:endParaRPr lang="en-US" sz="11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26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Custom Symptoms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symptoms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health indicators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 operational issues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Symptom definition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monitoring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custom symptom creation and health monitoring.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Custom Alerting &amp; Policies</a:t>
            </a:r>
            <a:endParaRPr lang="en-US" sz="11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E91E63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91E6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Creating Custom Alert Definitions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custom alerts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alert notifications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Implement proactive monitoring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 configuration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monitoring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alert definition and notification configuration.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45-60 min | Module: Custom Alerting &amp; Policies</a:t>
            </a:r>
            <a:endParaRPr lang="en-US" sz="11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28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VCF Health and Diagnostics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VCF health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 diagnostics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 infrastructure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diagnostics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 workflows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VCF health monitoring and diagnostic tools.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Health &amp; Service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29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VCF Operations for Logs Appliance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VCF Operations for Logs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 log management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operational logs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centralization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analysis techniques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VCF Operations for Logs and log analysis.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Health &amp; Service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30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Storage Operations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storage operations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Analyze storage performance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Optimize storage usage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optimization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storage operations monitoring and performance analysis.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Health &amp; Service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91D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Foundation &amp; Setup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Labs</a:t>
            </a:r>
            <a:endParaRPr lang="en-US" sz="28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31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Service Discovery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service discovery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application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service dependencies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discovery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visibility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service discovery and application mapping.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Health &amp; Service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D252C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37160" cy="685800"/>
          </a:xfrm>
          <a:prstGeom prst="rect">
            <a:avLst/>
          </a:prstGeom>
          <a:solidFill>
            <a:srgbClr val="5A6268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37160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5A626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Lab 32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1828800" y="137160"/>
            <a:ext cx="6858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Configuring Application Monitoring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097280"/>
            <a:ext cx="393192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234440"/>
            <a:ext cx="228600" cy="2286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60120" y="1188720"/>
            <a:ext cx="3200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Objectives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640080" y="155448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Configure application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 application health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application performance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4572000" y="1097280"/>
            <a:ext cx="4114800" cy="1645920"/>
          </a:xfrm>
          <a:prstGeom prst="rect">
            <a:avLst/>
          </a:prstGeom>
          <a:solidFill>
            <a:srgbClr val="F5F5F5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1234440"/>
            <a:ext cx="228600" cy="22860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0749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4754880" y="155448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monitoring</a:t>
            </a:r>
            <a:endParaRPr lang="en-US" sz="1300" dirty="0"/>
          </a:p>
          <a:p>
            <a:pPr marL="342900" indent="-342900">
              <a:buSzPct val="100000"/>
              <a:buChar char="•"/>
            </a:pPr>
            <a:r>
              <a:rPr lang="en-US" sz="13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tracking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457200" y="2926080"/>
            <a:ext cx="8229600" cy="1371600"/>
          </a:xfrm>
          <a:prstGeom prst="rect">
            <a:avLst/>
          </a:prstGeom>
          <a:solidFill>
            <a:srgbClr val="FFFBEB"/>
          </a:solidFill>
          <a:ln/>
        </p:spPr>
      </p:sp>
      <p:sp>
        <p:nvSpPr>
          <p:cNvPr id="15" name="Shape 11"/>
          <p:cNvSpPr/>
          <p:nvPr/>
        </p:nvSpPr>
        <p:spPr>
          <a:xfrm>
            <a:off x="457200" y="2926080"/>
            <a:ext cx="73152" cy="1371600"/>
          </a:xfrm>
          <a:prstGeom prst="rect">
            <a:avLst/>
          </a:prstGeom>
          <a:solidFill>
            <a:srgbClr val="FFB81C"/>
          </a:solidFill>
          <a:ln/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063240"/>
            <a:ext cx="228600" cy="22860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005840" y="3017520"/>
            <a:ext cx="7498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D25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Demo Moment &amp; Discussion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685800" y="338328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application monitoring configuration and performance tracking.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2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⏱️ Estimated time: 30-40 min | Module: Health &amp; Service Management</a:t>
            </a:r>
            <a:endParaRPr lang="en-US" sz="11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2">
    <p:bg>
      <p:bgPr>
        <a:solidFill>
          <a:srgbClr val="1D25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6CC04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Automate &amp; Operate!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457200" y="256032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31 Hands-on Labs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Master VCF Automation workflows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Monitor and operate VCF environments</a:t>
            </a:r>
            <a:endParaRPr lang="en-US" sz="2000" dirty="0"/>
          </a:p>
          <a:p>
            <a:pPr indent="0" marL="0">
              <a:lnSpc>
                <a:spcPts val="3200"/>
              </a:lnSpc>
              <a:buNone/>
            </a:pPr>
            <a:r>
              <a:rPr lang="en-US" sz="2000" dirty="0">
                <a:solidFill>
                  <a:srgbClr val="F5F5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Implement custom alerting and policies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43891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00C1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luck with the course! 🚀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6CC0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&amp; Access Management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Labs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C1D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Configuration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Labs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9B26B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&amp; Orchestration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Labs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B81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Operations &amp; Monitoring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Labs</a:t>
            </a:r>
            <a:endParaRPr lang="en-US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91E6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 Alerting &amp; Policies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9260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Labs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42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VMware Cloud Foundation: Automate and Operate v9.0</dc:title>
  <dc:subject>PptxGenJS Presentation</dc:subject>
  <dc:creator>VMware Education Services</dc:creator>
  <cp:lastModifiedBy>VMware Education Services</cp:lastModifiedBy>
  <cp:revision>1</cp:revision>
  <dcterms:created xsi:type="dcterms:W3CDTF">2026-02-01T12:43:11Z</dcterms:created>
  <dcterms:modified xsi:type="dcterms:W3CDTF">2026-02-01T12:43:11Z</dcterms:modified>
</cp:coreProperties>
</file>